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16"/>
    <p:restoredTop sz="96405"/>
  </p:normalViewPr>
  <p:slideViewPr>
    <p:cSldViewPr>
      <p:cViewPr varScale="1">
        <p:scale>
          <a:sx n="114" d="100"/>
          <a:sy n="114" d="100"/>
        </p:scale>
        <p:origin x="112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C39D0-5E53-624E-BC82-0D99F3292F9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24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0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68304D3-0385-0040-8757-88CEAB533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897" y="1598935"/>
            <a:ext cx="10526481" cy="7047870"/>
          </a:xfrm>
          <a:prstGeom prst="rect">
            <a:avLst/>
          </a:prstGeom>
          <a:ln>
            <a:noFill/>
          </a:ln>
          <a:effectLst>
            <a:softEdge rad="34290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35F84EC4-7492-EC41-843E-95E82059F1E9}"/>
              </a:ext>
            </a:extLst>
          </p:cNvPr>
          <p:cNvSpPr txBox="1">
            <a:spLocks/>
          </p:cNvSpPr>
          <p:nvPr/>
        </p:nvSpPr>
        <p:spPr>
          <a:xfrm>
            <a:off x="18401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Statistica e probabilità</a:t>
            </a:r>
            <a:endParaRPr lang="it-IT" sz="5400" dirty="0"/>
          </a:p>
        </p:txBody>
      </p:sp>
      <p:pic>
        <p:nvPicPr>
          <p:cNvPr id="16" name="Immagine 4" descr="logo LATTES OK nero.psd">
            <a:extLst>
              <a:ext uri="{FF2B5EF4-FFF2-40B4-BE49-F238E27FC236}">
                <a16:creationId xmlns:a16="http://schemas.microsoft.com/office/drawing/2014/main" id="{FBD5B4C0-73C7-0E42-B9B6-B6D48FFF8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332656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8710B8-0819-9C49-80D5-E58B04F58189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197061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181-B976-41B1-9809-BAB6FF7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Rappresentazione dei dati: istogrammi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84753-0F4E-46A3-9E68-906DACC04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Gli </a:t>
            </a:r>
            <a:r>
              <a:rPr lang="it-IT" b="1" dirty="0">
                <a:effectLst/>
              </a:rPr>
              <a:t>istogrammi</a:t>
            </a:r>
            <a:r>
              <a:rPr lang="it-IT" dirty="0">
                <a:effectLst/>
              </a:rPr>
              <a:t> possono essere considerati un’estensione degli </a:t>
            </a:r>
            <a:r>
              <a:rPr lang="it-IT" b="1" dirty="0" err="1">
                <a:effectLst/>
              </a:rPr>
              <a:t>ortogrammi</a:t>
            </a:r>
            <a:r>
              <a:rPr lang="it-IT" dirty="0">
                <a:effectLst/>
              </a:rPr>
              <a:t> che si usano per riprodurre frequenze assolute di dati qualitativi.</a:t>
            </a: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In un istogramma è l’area, e non l’altezza del rettangolo, che è proporzionale alla frequenza del dato statistico e, in generale, non vi sono spazi tra gli intervalli che possono anche avere larghezza diversa.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Per </a:t>
            </a:r>
            <a:r>
              <a:rPr lang="it-IT" b="1" dirty="0">
                <a:effectLst/>
              </a:rPr>
              <a:t>costruire l’istogramma di un fenomeno </a:t>
            </a:r>
            <a:br>
              <a:rPr lang="it-IT" b="1" dirty="0">
                <a:effectLst/>
              </a:rPr>
            </a:br>
            <a:r>
              <a:rPr lang="it-IT" dirty="0">
                <a:effectLst/>
              </a:rPr>
              <a:t>riportiamo sull’asse delle ascisse gli intervalli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rappresentati dalle lunghezze di segmenti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adiacenti e costruiamo su di essi altrettanti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rettangoli, sapendo che le aree devono essere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proporzionali alle frequenze delle caratteristiche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contenute nei corrispondenti </a:t>
            </a:r>
            <a:r>
              <a:rPr lang="it-IT" b="1" dirty="0">
                <a:effectLst/>
              </a:rPr>
              <a:t>intervalli</a:t>
            </a:r>
            <a:r>
              <a:rPr lang="it-IT" dirty="0">
                <a:effectLst/>
              </a:rPr>
              <a:t> (o </a:t>
            </a:r>
            <a:r>
              <a:rPr lang="it-IT" b="1" dirty="0">
                <a:effectLst/>
              </a:rPr>
              <a:t>classi</a:t>
            </a:r>
            <a:r>
              <a:rPr lang="it-IT" dirty="0">
                <a:effectLst/>
              </a:rPr>
              <a:t>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5F040C-0C41-BA4D-A9E4-8F91F26E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01" y="2924944"/>
            <a:ext cx="4465647" cy="30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6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181-B976-41B1-9809-BAB6FF73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Frequenza assoluta </a:t>
            </a:r>
            <a:br>
              <a:rPr lang="it-IT" sz="4000" b="1" dirty="0"/>
            </a:br>
            <a:r>
              <a:rPr lang="it-IT" sz="4000" b="1" dirty="0"/>
              <a:t>e frequenza cumulata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EA84753-0F4E-46A3-9E68-906DACC041B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340768"/>
                <a:ext cx="8363272" cy="16829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frequenza assoluta </a:t>
                </a:r>
                <a:r>
                  <a:rPr lang="it-IT" dirty="0">
                    <a:effectLst/>
                  </a:rPr>
                  <a:t>di una caratteristica è il numero di volte che essa compare e si indica con </a:t>
                </a:r>
                <a:r>
                  <a:rPr lang="it-IT" b="1" i="1" dirty="0">
                    <a:effectLst/>
                  </a:rPr>
                  <a:t>f</a:t>
                </a:r>
                <a:r>
                  <a:rPr lang="it-IT" b="1" i="1" baseline="-25000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frequenza relativa </a:t>
                </a:r>
                <a:r>
                  <a:rPr lang="it-IT" dirty="0">
                    <a:effectLst/>
                  </a:rPr>
                  <a:t>di una caratteristica è il rapporto tra la frequenza assoluta e il numero </a:t>
                </a:r>
                <a:r>
                  <a:rPr lang="it-IT" i="1" dirty="0">
                    <a:effectLst/>
                  </a:rPr>
                  <a:t>n</a:t>
                </a:r>
                <a:r>
                  <a:rPr lang="it-IT" dirty="0">
                    <a:effectLst/>
                  </a:rPr>
                  <a:t> delle unità statistiche e si indica con </a:t>
                </a:r>
                <a:r>
                  <a:rPr lang="it-IT" b="1" i="1" dirty="0" err="1">
                    <a:effectLst/>
                  </a:rPr>
                  <a:t>f</a:t>
                </a:r>
                <a:r>
                  <a:rPr lang="it-IT" b="1" i="1" baseline="-25000" dirty="0" err="1">
                    <a:effectLst/>
                  </a:rPr>
                  <a:t>r</a:t>
                </a:r>
                <a:r>
                  <a:rPr lang="it-IT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dirty="0"/>
                          <m:t>f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i="1" dirty="0"/>
                          <m:t>n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Moltiplicando per 100 la frequenza relativa otteniamo la </a:t>
                </a:r>
                <a:r>
                  <a:rPr lang="it-IT" b="1" dirty="0">
                    <a:effectLst/>
                  </a:rPr>
                  <a:t>frequenza espressa in percentuale</a:t>
                </a:r>
                <a:r>
                  <a:rPr lang="it-IT" dirty="0">
                    <a:effectLst/>
                  </a:rPr>
                  <a:t>, cioè la frequenza che avremmo se le unità statistiche fossero 100.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EA84753-0F4E-46A3-9E68-906DACC04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340768"/>
                <a:ext cx="8363272" cy="1682984"/>
              </a:xfrm>
              <a:blipFill>
                <a:blip r:embed="rId2"/>
                <a:stretch>
                  <a:fillRect l="-455" t="-746" r="-3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4F24952A-A6DC-E947-98AD-33D77352A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52"/>
          <a:stretch/>
        </p:blipFill>
        <p:spPr>
          <a:xfrm>
            <a:off x="971600" y="4005064"/>
            <a:ext cx="2808312" cy="208020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2C98C6B-6BA6-344C-B2D6-B7B445AD91F1}"/>
              </a:ext>
            </a:extLst>
          </p:cNvPr>
          <p:cNvSpPr/>
          <p:nvPr/>
        </p:nvSpPr>
        <p:spPr>
          <a:xfrm>
            <a:off x="470366" y="2897649"/>
            <a:ext cx="8062074" cy="1323439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r>
              <a:rPr lang="it-IT" sz="1600" dirty="0"/>
              <a:t>La somma delle frequenze assolute è uguale a </a:t>
            </a:r>
            <a:r>
              <a:rPr lang="it-IT" sz="1600" i="1" dirty="0" err="1"/>
              <a:t>n</a:t>
            </a:r>
            <a:r>
              <a:rPr lang="it-IT" sz="1600" dirty="0"/>
              <a:t>, quella delle frequenze relative è uguale a 1 e quella delle frequenze percentuali è uguale a 100.</a:t>
            </a:r>
          </a:p>
          <a:p>
            <a:endParaRPr lang="it-IT" sz="1600" dirty="0">
              <a:latin typeface="Arial" panose="020B0604020202020204" pitchFamily="34" charset="0"/>
            </a:endParaRPr>
          </a:p>
          <a:p>
            <a:r>
              <a:rPr lang="it-IT" sz="1600" dirty="0"/>
              <a:t>La </a:t>
            </a:r>
            <a:r>
              <a:rPr lang="it-IT" sz="1600" b="1" dirty="0"/>
              <a:t>frequenza cumulata </a:t>
            </a:r>
            <a:r>
              <a:rPr lang="it-IT" sz="1600" dirty="0"/>
              <a:t>relativa alla caratteristica </a:t>
            </a:r>
            <a:r>
              <a:rPr lang="it-IT" sz="1600" i="1" dirty="0"/>
              <a:t>x</a:t>
            </a:r>
            <a:r>
              <a:rPr lang="it-IT" sz="1600" dirty="0"/>
              <a:t> è la somma delle frequenze assolute delle caratteristiche minori o uguali a </a:t>
            </a:r>
            <a:r>
              <a:rPr lang="it-IT" sz="1600" i="1" dirty="0"/>
              <a:t>x</a:t>
            </a:r>
            <a:r>
              <a:rPr lang="it-IT" sz="1600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46D10E-D045-1142-8C5A-AF42375CA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31"/>
          <a:stretch/>
        </p:blipFill>
        <p:spPr>
          <a:xfrm>
            <a:off x="4860032" y="4005064"/>
            <a:ext cx="2914525" cy="20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5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181-B976-41B1-9809-BAB6FF7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Eventi casuali e probabilità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84753-0F4E-46A3-9E68-906DACC04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Nella vita ci imbattiamo quotidianamente in situazioni incerte sulle quali tentiamo di fare previsioni.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Possiamo distinguere: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avvenimenti il cui verificarsi ha una causa più o meno nota;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avvenimenti il cui verificarsi dipende solo dal caso. </a:t>
            </a: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matematica si occupa degli avvenimenti, chiamati </a:t>
            </a:r>
            <a:r>
              <a:rPr lang="it-IT" b="1" dirty="0">
                <a:effectLst/>
              </a:rPr>
              <a:t>eventi casuali </a:t>
            </a:r>
            <a:r>
              <a:rPr lang="it-IT" dirty="0">
                <a:effectLst/>
              </a:rPr>
              <a:t>o</a:t>
            </a:r>
            <a:r>
              <a:rPr lang="it-IT" b="1" dirty="0">
                <a:effectLst/>
              </a:rPr>
              <a:t> aleatori</a:t>
            </a:r>
            <a:r>
              <a:rPr lang="it-IT" dirty="0">
                <a:effectLst/>
              </a:rPr>
              <a:t>, il cui verificarsi dipende solo ed esclusivamente dal caso: come l’esito del lancio di una moneta o di un dado.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E</a:t>
            </a:r>
            <a:r>
              <a:rPr lang="it-IT" b="1" dirty="0">
                <a:effectLst/>
              </a:rPr>
              <a:t>vento certo</a:t>
            </a:r>
            <a:r>
              <a:rPr lang="it-IT" dirty="0">
                <a:effectLst/>
              </a:rPr>
              <a:t>: è quello che si verifica sempre.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E</a:t>
            </a:r>
            <a:r>
              <a:rPr lang="it-IT" b="1" dirty="0">
                <a:effectLst/>
              </a:rPr>
              <a:t>vento impossibile</a:t>
            </a:r>
            <a:r>
              <a:rPr lang="it-IT" dirty="0">
                <a:effectLst/>
              </a:rPr>
              <a:t>: è quello che non si verifica mai.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E</a:t>
            </a:r>
            <a:r>
              <a:rPr lang="it-IT" b="1" dirty="0">
                <a:effectLst/>
              </a:rPr>
              <a:t>vento incerto</a:t>
            </a:r>
            <a:r>
              <a:rPr lang="it-IT" dirty="0">
                <a:effectLst/>
              </a:rPr>
              <a:t>: è quello che si può verificare.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calcolo della probabilità </a:t>
            </a:r>
            <a:r>
              <a:rPr lang="it-IT" dirty="0">
                <a:effectLst/>
              </a:rPr>
              <a:t>cerca di misurare il grado di possibilità che ha un evento elementare di realizzarsi.</a:t>
            </a:r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4456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181-B976-41B1-9809-BAB6FF7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Eventi casuali e probabilità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EA84753-0F4E-46A3-9E68-906DACC041B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/>
                  <a:t>Consideriamo un </a:t>
                </a:r>
                <a:r>
                  <a:rPr lang="it-IT" b="1" dirty="0">
                    <a:effectLst/>
                  </a:rPr>
                  <a:t>evento</a:t>
                </a:r>
                <a:r>
                  <a:rPr lang="it-IT" dirty="0">
                    <a:effectLst/>
                  </a:rPr>
                  <a:t> </a:t>
                </a:r>
                <a:r>
                  <a:rPr lang="it-IT" b="1" i="1" dirty="0">
                    <a:effectLst/>
                  </a:rPr>
                  <a:t>E</a:t>
                </a:r>
                <a:r>
                  <a:rPr lang="it-IT" dirty="0">
                    <a:effectLst/>
                  </a:rPr>
                  <a:t>:</a:t>
                </a:r>
                <a:r>
                  <a:rPr lang="it-IT" i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indichiamo i </a:t>
                </a:r>
                <a:r>
                  <a:rPr lang="it-IT" b="1" dirty="0">
                    <a:effectLst/>
                  </a:rPr>
                  <a:t>casi possibili</a:t>
                </a:r>
                <a:r>
                  <a:rPr lang="it-IT" dirty="0">
                    <a:effectLst/>
                  </a:rPr>
                  <a:t> con </a:t>
                </a:r>
                <a:r>
                  <a:rPr lang="it-IT" b="1" i="1" dirty="0">
                    <a:effectLst/>
                  </a:rPr>
                  <a:t>p</a:t>
                </a:r>
                <a:r>
                  <a:rPr lang="it-IT" dirty="0">
                    <a:effectLst/>
                  </a:rPr>
                  <a:t> e i </a:t>
                </a:r>
                <a:r>
                  <a:rPr lang="it-IT" b="1" dirty="0">
                    <a:effectLst/>
                  </a:rPr>
                  <a:t>casi favorevoli</a:t>
                </a:r>
                <a:r>
                  <a:rPr lang="it-IT" dirty="0">
                    <a:effectLst/>
                  </a:rPr>
                  <a:t> al verificarsi dell’evento con </a:t>
                </a:r>
                <a:r>
                  <a:rPr lang="it-IT" b="1" i="1" dirty="0">
                    <a:effectLst/>
                  </a:rPr>
                  <a:t>f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probabilità di un evento </a:t>
                </a:r>
                <a:r>
                  <a:rPr lang="it-IT" dirty="0">
                    <a:effectLst/>
                  </a:rPr>
                  <a:t>è data dal rapporto tra il numero di casi favorevoli al verificarsi dell’evento e il numero di casi ugualmente possibili: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P</a:t>
                </a:r>
                <a:r>
                  <a:rPr lang="it-IT" b="1" dirty="0">
                    <a:effectLst/>
                  </a:rPr>
                  <a:t>(</a:t>
                </a:r>
                <a:r>
                  <a:rPr lang="it-IT" b="1" i="1" dirty="0">
                    <a:effectLst/>
                  </a:rPr>
                  <a:t>E</a:t>
                </a:r>
                <a:r>
                  <a:rPr lang="it-IT" b="1" dirty="0">
                    <a:effectLst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it-IT" b="1" dirty="0">
                    <a:effectLst/>
                  </a:rPr>
                  <a:t> 		 </a:t>
                </a:r>
                <a:r>
                  <a:rPr lang="it-IT" b="1" i="1" dirty="0">
                    <a:effectLst/>
                  </a:rPr>
                  <a:t>p</a:t>
                </a:r>
                <a:r>
                  <a:rPr lang="it-IT" b="1" dirty="0">
                    <a:effectLst/>
                  </a:rPr>
                  <a:t> ≠ 0 	e 	</a:t>
                </a:r>
                <a:r>
                  <a:rPr lang="it-IT" b="1" i="1" dirty="0">
                    <a:effectLst/>
                  </a:rPr>
                  <a:t>f</a:t>
                </a:r>
                <a:r>
                  <a:rPr lang="it-IT" b="1" dirty="0">
                    <a:effectLst/>
                  </a:rPr>
                  <a:t> ⩽ </a:t>
                </a:r>
                <a:r>
                  <a:rPr lang="it-IT" b="1" i="1" dirty="0">
                    <a:effectLst/>
                  </a:rPr>
                  <a:t>p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La probabilità matematica che si verifichi un </a:t>
                </a:r>
                <a:r>
                  <a:rPr lang="it-IT" b="1" dirty="0">
                    <a:effectLst/>
                  </a:rPr>
                  <a:t>evento certo</a:t>
                </a:r>
                <a:r>
                  <a:rPr lang="it-IT" dirty="0">
                    <a:effectLst/>
                  </a:rPr>
                  <a:t> è uguale a </a:t>
                </a:r>
                <a:r>
                  <a:rPr lang="it-IT" b="1" dirty="0">
                    <a:effectLst/>
                  </a:rPr>
                  <a:t>1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La probabilità matematica che si verifichi un </a:t>
                </a:r>
                <a:r>
                  <a:rPr lang="it-IT" b="1" dirty="0">
                    <a:effectLst/>
                  </a:rPr>
                  <a:t>evento impossibile</a:t>
                </a:r>
                <a:r>
                  <a:rPr lang="it-IT" dirty="0">
                    <a:effectLst/>
                  </a:rPr>
                  <a:t> è uguale a </a:t>
                </a:r>
                <a:r>
                  <a:rPr lang="it-IT" b="1" dirty="0">
                    <a:effectLst/>
                  </a:rPr>
                  <a:t>0</a:t>
                </a:r>
                <a:r>
                  <a:rPr lang="it-IT" dirty="0">
                    <a:effectLst/>
                  </a:rPr>
                  <a:t>.</a:t>
                </a:r>
                <a:endParaRPr lang="it-IT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La probabilità matematica che si verifichi un </a:t>
                </a:r>
                <a:r>
                  <a:rPr lang="it-IT" b="1" dirty="0">
                    <a:effectLst/>
                  </a:rPr>
                  <a:t>evento casuale </a:t>
                </a:r>
                <a:r>
                  <a:rPr lang="it-IT" dirty="0">
                    <a:effectLst/>
                  </a:rPr>
                  <a:t>(o </a:t>
                </a:r>
                <a:r>
                  <a:rPr lang="it-IT" b="1" dirty="0">
                    <a:effectLst/>
                  </a:rPr>
                  <a:t>incerto</a:t>
                </a:r>
                <a:r>
                  <a:rPr lang="it-IT" dirty="0">
                    <a:effectLst/>
                  </a:rPr>
                  <a:t>) è un </a:t>
                </a:r>
                <a:r>
                  <a:rPr lang="it-IT" b="1" dirty="0">
                    <a:effectLst/>
                  </a:rPr>
                  <a:t>numero compreso fra 0 e 1.</a:t>
                </a:r>
                <a:r>
                  <a:rPr lang="it-IT" dirty="0"/>
                  <a:t>	</a:t>
                </a:r>
                <a:endParaRPr lang="it-IT" b="1" dirty="0">
                  <a:effectLst/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EA84753-0F4E-46A3-9E68-906DACC04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69F266C3-4159-FD44-BB2F-A2E2F350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152" y="4941168"/>
            <a:ext cx="6407696" cy="10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6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181-B976-41B1-9809-BAB6FF7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Evento contrario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84753-0F4E-46A3-9E68-906DACC04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</a:t>
            </a:r>
            <a:r>
              <a:rPr lang="it-IT" b="1" dirty="0"/>
              <a:t>casi non favorevoli </a:t>
            </a:r>
            <a:r>
              <a:rPr lang="it-IT" dirty="0"/>
              <a:t>si dicono </a:t>
            </a:r>
            <a:r>
              <a:rPr lang="it-IT" b="1" dirty="0"/>
              <a:t>casi contrari</a:t>
            </a:r>
            <a:r>
              <a:rPr lang="it-IT" dirty="0"/>
              <a:t>:</a:t>
            </a:r>
          </a:p>
          <a:p>
            <a:pPr lvl="1"/>
            <a:r>
              <a:rPr lang="it-IT" b="1" dirty="0"/>
              <a:t>casi favorevoli + casi contrari = casi possibili</a:t>
            </a:r>
          </a:p>
          <a:p>
            <a:pPr marL="0" indent="0">
              <a:buNone/>
            </a:pPr>
            <a:endParaRPr lang="it-IT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Si dice </a:t>
            </a:r>
            <a:r>
              <a:rPr lang="it-IT" b="1" dirty="0">
                <a:effectLst/>
              </a:rPr>
              <a:t>evento contrario </a:t>
            </a:r>
            <a:r>
              <a:rPr lang="it-IT" dirty="0">
                <a:effectLst/>
              </a:rPr>
              <a:t>di un evento </a:t>
            </a:r>
            <a:r>
              <a:rPr lang="it-IT" i="1" dirty="0">
                <a:effectLst/>
              </a:rPr>
              <a:t>E </a:t>
            </a:r>
            <a:r>
              <a:rPr lang="it-IT" dirty="0">
                <a:effectLst/>
              </a:rPr>
              <a:t>(e si indica con </a:t>
            </a:r>
            <a:r>
              <a:rPr lang="it-IT" i="1" dirty="0">
                <a:effectLst/>
              </a:rPr>
              <a:t>Ē</a:t>
            </a:r>
            <a:r>
              <a:rPr lang="it-IT" dirty="0">
                <a:effectLst/>
              </a:rPr>
              <a:t>) l’evento che si verifica quando non si verifica </a:t>
            </a:r>
            <a:r>
              <a:rPr lang="it-IT" i="1" dirty="0">
                <a:effectLst/>
              </a:rPr>
              <a:t>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La somma della probabilità di un evento </a:t>
            </a:r>
            <a:r>
              <a:rPr lang="it-IT" i="1" dirty="0">
                <a:effectLst/>
              </a:rPr>
              <a:t>E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e</a:t>
            </a:r>
            <a:r>
              <a:rPr lang="it-IT" dirty="0">
                <a:effectLst/>
              </a:rPr>
              <a:t> della probabilità dell’evento contrario </a:t>
            </a:r>
            <a:r>
              <a:rPr lang="it-IT" i="1" dirty="0">
                <a:effectLst/>
              </a:rPr>
              <a:t>Ē</a:t>
            </a:r>
            <a:r>
              <a:rPr lang="it-IT" dirty="0">
                <a:effectLst/>
              </a:rPr>
              <a:t> è 1:</a:t>
            </a:r>
          </a:p>
          <a:p>
            <a:pPr lvl="1"/>
            <a:r>
              <a:rPr lang="it-IT" b="1" i="1" dirty="0" err="1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E</a:t>
            </a:r>
            <a:r>
              <a:rPr lang="it-IT" b="1" dirty="0">
                <a:effectLst/>
              </a:rPr>
              <a:t>) + 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Ē</a:t>
            </a:r>
            <a:r>
              <a:rPr lang="it-IT" b="1" dirty="0">
                <a:effectLst/>
              </a:rPr>
              <a:t>) = 1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quindi:</a:t>
            </a:r>
          </a:p>
          <a:p>
            <a:pPr lvl="1">
              <a:tabLst>
                <a:tab pos="1951038" algn="l"/>
                <a:tab pos="2433638" algn="l"/>
              </a:tabLst>
            </a:pPr>
            <a:r>
              <a:rPr lang="it-IT" b="1" i="1" dirty="0" err="1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Ē</a:t>
            </a:r>
            <a:r>
              <a:rPr lang="it-IT" b="1" dirty="0">
                <a:effectLst/>
              </a:rPr>
              <a:t>) = 1 – 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E</a:t>
            </a:r>
            <a:r>
              <a:rPr lang="it-IT" b="1" dirty="0">
                <a:effectLst/>
              </a:rPr>
              <a:t>) 	e 	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E</a:t>
            </a:r>
            <a:r>
              <a:rPr lang="it-IT" b="1" dirty="0">
                <a:effectLst/>
              </a:rPr>
              <a:t>) = 1 – 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Ē</a:t>
            </a:r>
            <a:r>
              <a:rPr lang="it-IT" b="1" dirty="0">
                <a:effectLst/>
              </a:rPr>
              <a:t>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4206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181-B976-41B1-9809-BAB6FF7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Probabilità totale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84753-0F4E-46A3-9E68-906DACC04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Due </a:t>
            </a:r>
            <a:r>
              <a:rPr lang="it-IT" b="1" dirty="0">
                <a:effectLst/>
              </a:rPr>
              <a:t>eventi aleatori </a:t>
            </a:r>
            <a:r>
              <a:rPr lang="it-IT" dirty="0">
                <a:effectLst/>
              </a:rPr>
              <a:t>relativi a una stessa prova si dicono </a:t>
            </a:r>
            <a:r>
              <a:rPr lang="it-IT" b="1" dirty="0">
                <a:effectLst/>
              </a:rPr>
              <a:t>incompatibili</a:t>
            </a:r>
            <a:r>
              <a:rPr lang="it-IT" dirty="0">
                <a:effectLst/>
              </a:rPr>
              <a:t> quando il verificarsi dell’uno esclude il verificarsi dell’altro.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Se due eventi parziali </a:t>
            </a:r>
            <a:r>
              <a:rPr lang="it-IT" i="1" dirty="0">
                <a:effectLst/>
              </a:rPr>
              <a:t>E</a:t>
            </a:r>
            <a:r>
              <a:rPr lang="it-IT" baseline="-25000" dirty="0">
                <a:effectLst/>
              </a:rPr>
              <a:t>1</a:t>
            </a:r>
            <a:r>
              <a:rPr lang="it-IT" dirty="0">
                <a:effectLst/>
              </a:rPr>
              <a:t> ed </a:t>
            </a:r>
            <a:r>
              <a:rPr lang="it-IT" i="1" dirty="0">
                <a:effectLst/>
              </a:rPr>
              <a:t>E</a:t>
            </a:r>
            <a:r>
              <a:rPr lang="it-IT" baseline="-25000" dirty="0">
                <a:effectLst/>
              </a:rPr>
              <a:t>2</a:t>
            </a:r>
            <a:r>
              <a:rPr lang="it-IT" dirty="0">
                <a:effectLst/>
              </a:rPr>
              <a:t> sono incompatibili, la probabilità che si verifichi l’evento totale, cioè l’evento </a:t>
            </a:r>
            <a:r>
              <a:rPr lang="it-IT" i="1" dirty="0">
                <a:effectLst/>
              </a:rPr>
              <a:t>E</a:t>
            </a:r>
            <a:r>
              <a:rPr lang="it-IT" baseline="-25000" dirty="0">
                <a:effectLst/>
              </a:rPr>
              <a:t>1</a:t>
            </a:r>
            <a:r>
              <a:rPr lang="it-IT" dirty="0">
                <a:effectLst/>
              </a:rPr>
              <a:t> o l’evento </a:t>
            </a:r>
            <a:r>
              <a:rPr lang="it-IT" i="1" dirty="0">
                <a:effectLst/>
              </a:rPr>
              <a:t>E</a:t>
            </a:r>
            <a:r>
              <a:rPr lang="it-IT" baseline="-25000" dirty="0">
                <a:effectLst/>
              </a:rPr>
              <a:t>2</a:t>
            </a:r>
            <a:r>
              <a:rPr lang="it-IT" dirty="0">
                <a:effectLst/>
              </a:rPr>
              <a:t>, è uguale alla somma delle singole probabilità:</a:t>
            </a:r>
          </a:p>
          <a:p>
            <a:pPr lvl="1"/>
            <a:r>
              <a:rPr lang="it-IT" b="1" i="1" dirty="0" err="1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E</a:t>
            </a:r>
            <a:r>
              <a:rPr lang="it-IT" b="1" baseline="-25000" dirty="0">
                <a:effectLst/>
              </a:rPr>
              <a:t>1</a:t>
            </a:r>
            <a:r>
              <a:rPr lang="it-IT" b="1" dirty="0">
                <a:effectLst/>
              </a:rPr>
              <a:t> o </a:t>
            </a:r>
            <a:r>
              <a:rPr lang="it-IT" b="1" i="1" dirty="0">
                <a:effectLst/>
              </a:rPr>
              <a:t>E</a:t>
            </a:r>
            <a:r>
              <a:rPr lang="it-IT" b="1" baseline="-25000" dirty="0">
                <a:effectLst/>
              </a:rPr>
              <a:t>2</a:t>
            </a:r>
            <a:r>
              <a:rPr lang="it-IT" b="1" dirty="0">
                <a:effectLst/>
              </a:rPr>
              <a:t>) = 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E</a:t>
            </a:r>
            <a:r>
              <a:rPr lang="it-IT" b="1" baseline="-25000" dirty="0">
                <a:effectLst/>
              </a:rPr>
              <a:t>1</a:t>
            </a:r>
            <a:r>
              <a:rPr lang="it-IT" b="1" dirty="0">
                <a:effectLst/>
              </a:rPr>
              <a:t>) + 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E</a:t>
            </a:r>
            <a:r>
              <a:rPr lang="it-IT" b="1" baseline="-25000" dirty="0">
                <a:effectLst/>
              </a:rPr>
              <a:t>2</a:t>
            </a:r>
            <a:r>
              <a:rPr lang="it-IT" b="1" dirty="0">
                <a:effectLst/>
              </a:rPr>
              <a:t>)</a:t>
            </a:r>
            <a:endParaRPr lang="it-IT" b="1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Due </a:t>
            </a:r>
            <a:r>
              <a:rPr lang="it-IT" b="1" dirty="0">
                <a:effectLst/>
              </a:rPr>
              <a:t>eventi aleatori</a:t>
            </a:r>
            <a:r>
              <a:rPr lang="it-IT" dirty="0">
                <a:effectLst/>
              </a:rPr>
              <a:t> relativi a una stessa prova si dicono </a:t>
            </a:r>
            <a:r>
              <a:rPr lang="it-IT" b="1" dirty="0">
                <a:effectLst/>
              </a:rPr>
              <a:t>compatibili</a:t>
            </a:r>
            <a:r>
              <a:rPr lang="it-IT" dirty="0">
                <a:effectLst/>
              </a:rPr>
              <a:t> quando il verificarsi dell’uno non esclude il verificarsi dell’altro.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Se due eventi parziali </a:t>
            </a:r>
            <a:r>
              <a:rPr lang="it-IT" i="1" dirty="0">
                <a:effectLst/>
              </a:rPr>
              <a:t>E</a:t>
            </a:r>
            <a:r>
              <a:rPr lang="it-IT" baseline="-25000" dirty="0">
                <a:effectLst/>
              </a:rPr>
              <a:t>1</a:t>
            </a:r>
            <a:r>
              <a:rPr lang="it-IT" dirty="0">
                <a:effectLst/>
              </a:rPr>
              <a:t> ed </a:t>
            </a:r>
            <a:r>
              <a:rPr lang="it-IT" i="1" dirty="0">
                <a:effectLst/>
              </a:rPr>
              <a:t>E</a:t>
            </a:r>
            <a:r>
              <a:rPr lang="it-IT" baseline="-25000" dirty="0">
                <a:effectLst/>
              </a:rPr>
              <a:t>2</a:t>
            </a:r>
            <a:r>
              <a:rPr lang="it-IT" dirty="0">
                <a:effectLst/>
              </a:rPr>
              <a:t> sono compatibili, la probabilità che si verifichi l’evento totale è data dalla somma delle singole probabilità diminuita della probabilità dell’evento comune.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9940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181-B976-41B1-9809-BAB6FF7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Probabilità statistica e soggettiva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84753-0F4E-46A3-9E68-906DACC04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PROBABILITÀ STATISTICA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Se consideriamo il lancio di una moneta, all’aumentare dei lanci il numero di volte in cui compare </a:t>
            </a:r>
            <a:r>
              <a:rPr lang="it-IT" i="1" dirty="0">
                <a:effectLst/>
              </a:rPr>
              <a:t>croce</a:t>
            </a:r>
            <a:r>
              <a:rPr lang="it-IT" dirty="0">
                <a:effectLst/>
              </a:rPr>
              <a:t> tende ad avvicinarsi al numero di volte in cui compare </a:t>
            </a:r>
            <a:r>
              <a:rPr lang="it-IT" i="1" dirty="0">
                <a:effectLst/>
              </a:rPr>
              <a:t>testa</a:t>
            </a:r>
            <a:r>
              <a:rPr lang="it-IT" dirty="0"/>
              <a:t>, cioè </a:t>
            </a:r>
            <a:r>
              <a:rPr lang="it-IT" b="1" dirty="0">
                <a:effectLst/>
              </a:rPr>
              <a:t>all’aumentare del numero delle prove fatte il valore della frequenza tende al valore della probabilità</a:t>
            </a:r>
            <a:r>
              <a:rPr lang="it-IT" dirty="0">
                <a:effectLst/>
              </a:rPr>
              <a:t>.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Non dobbiamo confondere la frequenza relativa con la probabilità matematica: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frequenza relativa </a:t>
            </a:r>
            <a:r>
              <a:rPr lang="it-IT" dirty="0">
                <a:effectLst/>
              </a:rPr>
              <a:t>si ricava eseguendo sperimentalmente un gran numero di prove;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probabilità</a:t>
            </a:r>
            <a:r>
              <a:rPr lang="it-IT" dirty="0">
                <a:effectLst/>
              </a:rPr>
              <a:t> si ottiene con un calcolo matematico senza fare esperimenti.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Utilizzando dati statistici non otteniamo una misura della probabilità, ma una </a:t>
            </a:r>
            <a:r>
              <a:rPr lang="it-IT" b="1" dirty="0">
                <a:effectLst/>
              </a:rPr>
              <a:t>stima</a:t>
            </a:r>
            <a:r>
              <a:rPr lang="it-IT" dirty="0">
                <a:effectLst/>
              </a:rPr>
              <a:t>.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probabilità statistica </a:t>
            </a:r>
            <a:r>
              <a:rPr lang="it-IT" dirty="0">
                <a:effectLst/>
              </a:rPr>
              <a:t>di un evento è il valore a cui tende la frequenza relativa di successo di un evento su un numero sufficientemente grande di prove effettuate tutte nelle stesse condizioni.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3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181-B976-41B1-9809-BAB6FF7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Probabilità statistica e soggettiva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84753-0F4E-46A3-9E68-906DACC04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PROBABILITÀ SOGGETTIVA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Ci sono casi in cui: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non possiamo calcolare la probabilità matematica perché tutti i casi possibili non sono ugualmente probabili;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non possiamo calcolare la probabilità statistica perché l’esperimento non può essere ripetuto un numero elevato di volte.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Se vogliamo, per esempio, calcolare la probabilità che ha uno studente di superare un esame, non si può ripetere l’esame un numero elevato di volte per calcolare la probabilità statistica.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In casi come questo la probabilità di superamento dell’esame coincide con il grado di fiducia che una persona nutre circa il verificarsi dell’evento.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Tale probabilità è detta </a:t>
            </a:r>
            <a:r>
              <a:rPr lang="it-IT" b="1" dirty="0">
                <a:effectLst/>
              </a:rPr>
              <a:t>probabilità soggettiva </a:t>
            </a:r>
            <a:r>
              <a:rPr lang="it-IT" dirty="0">
                <a:effectLst/>
              </a:rPr>
              <a:t>e varia come le altre tra 0 (evento impossibile) e 1 (evento certo).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62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Presentazione su schermo (4:3)</PresentationFormat>
  <Paragraphs>68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Tema di Office</vt:lpstr>
      <vt:lpstr>Presentazione standard di PowerPoint</vt:lpstr>
      <vt:lpstr>Rappresentazione dei dati: istogrammi</vt:lpstr>
      <vt:lpstr>Frequenza assoluta  e frequenza cumulata</vt:lpstr>
      <vt:lpstr>Eventi casuali e probabilità</vt:lpstr>
      <vt:lpstr>Eventi casuali e probabilità</vt:lpstr>
      <vt:lpstr>Evento contrario</vt:lpstr>
      <vt:lpstr>Probabilità totale</vt:lpstr>
      <vt:lpstr>Probabilità statistica e soggettiva</vt:lpstr>
      <vt:lpstr>Probabilità statistica e soggettiva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Elisa Favro</cp:lastModifiedBy>
  <cp:revision>54</cp:revision>
  <dcterms:created xsi:type="dcterms:W3CDTF">2020-05-11T09:05:56Z</dcterms:created>
  <dcterms:modified xsi:type="dcterms:W3CDTF">2021-04-07T08:16:19Z</dcterms:modified>
</cp:coreProperties>
</file>